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58" r:id="rId3"/>
    <p:sldId id="259" r:id="rId4"/>
    <p:sldId id="260" r:id="rId5"/>
    <p:sldId id="261" r:id="rId6"/>
    <p:sldId id="262" r:id="rId7"/>
    <p:sldId id="268"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38" autoAdjust="0"/>
  </p:normalViewPr>
  <p:slideViewPr>
    <p:cSldViewPr>
      <p:cViewPr varScale="1">
        <p:scale>
          <a:sx n="86" d="100"/>
          <a:sy n="86" d="100"/>
        </p:scale>
        <p:origin x="-5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4B3B8F-0E20-40A5-B5CD-00FB328C989F}" type="datetimeFigureOut">
              <a:rPr lang="en-US" smtClean="0"/>
              <a:t>12/22/2012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60525E-B44E-4032-8840-2E7451B1FE2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5BD0867-E16B-47E6-AEEB-2FB1B963FC31}" type="datetime1">
              <a:rPr lang="en-US" smtClean="0"/>
              <a:t>12/22/2012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F7335FA-7426-455F-AD6C-D66DFEC2DD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07A902-65AA-4271-B6ED-17E0B0500649}" type="datetime1">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335FA-7426-455F-AD6C-D66DFEC2DD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403CA9-53BA-4032-A3C4-EAFC3FD988D0}" type="datetime1">
              <a:rPr lang="en-US" smtClean="0"/>
              <a:t>12/22/2012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335FA-7426-455F-AD6C-D66DFEC2DD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B6CD254-D3DA-4864-8F61-936FE5D8425F}" type="datetime1">
              <a:rPr lang="en-US" smtClean="0"/>
              <a:t>12/22/2012</a:t>
            </a:fld>
            <a:endParaRPr lang="en-US"/>
          </a:p>
        </p:txBody>
      </p:sp>
      <p:sp>
        <p:nvSpPr>
          <p:cNvPr id="9" name="Slide Number Placeholder 8"/>
          <p:cNvSpPr>
            <a:spLocks noGrp="1"/>
          </p:cNvSpPr>
          <p:nvPr>
            <p:ph type="sldNum" sz="quarter" idx="15"/>
          </p:nvPr>
        </p:nvSpPr>
        <p:spPr/>
        <p:txBody>
          <a:bodyPr rtlCol="0"/>
          <a:lstStyle/>
          <a:p>
            <a:fld id="{7F7335FA-7426-455F-AD6C-D66DFEC2DD26}"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AE399EB-368A-4517-94CB-671DFEC553B6}" type="datetime1">
              <a:rPr lang="en-US" smtClean="0"/>
              <a:t>12/22/2012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F7335FA-7426-455F-AD6C-D66DFEC2DD2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F939EE9-A8DD-4F46-A8E4-3A1821C8CBC9}" type="datetime1">
              <a:rPr lang="en-US" smtClean="0"/>
              <a:t>12/22/2012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335FA-7426-455F-AD6C-D66DFEC2DD26}"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72604D8-1894-411F-B614-C1A12CBF86DC}" type="datetime1">
              <a:rPr lang="en-US" smtClean="0"/>
              <a:t>12/22/2012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335FA-7426-455F-AD6C-D66DFEC2DD26}"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8959582-9204-475D-9073-11FDA858E886}" type="datetime1">
              <a:rPr lang="en-US" smtClean="0"/>
              <a:t>12/22/2012</a:t>
            </a:fld>
            <a:endParaRPr lang="en-US"/>
          </a:p>
        </p:txBody>
      </p:sp>
      <p:sp>
        <p:nvSpPr>
          <p:cNvPr id="7" name="Slide Number Placeholder 6"/>
          <p:cNvSpPr>
            <a:spLocks noGrp="1"/>
          </p:cNvSpPr>
          <p:nvPr>
            <p:ph type="sldNum" sz="quarter" idx="11"/>
          </p:nvPr>
        </p:nvSpPr>
        <p:spPr/>
        <p:txBody>
          <a:bodyPr rtlCol="0"/>
          <a:lstStyle/>
          <a:p>
            <a:fld id="{7F7335FA-7426-455F-AD6C-D66DFEC2DD26}"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D81FD-A20C-4F43-AC46-AEABF5871C26}" type="datetime1">
              <a:rPr lang="en-US" smtClean="0"/>
              <a:t>12/22/2012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335FA-7426-455F-AD6C-D66DFEC2DD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C53F129-B356-43B7-81C4-8A58364DC492}" type="datetime1">
              <a:rPr lang="en-US" smtClean="0"/>
              <a:t>12/22/2012</a:t>
            </a:fld>
            <a:endParaRPr lang="en-US"/>
          </a:p>
        </p:txBody>
      </p:sp>
      <p:sp>
        <p:nvSpPr>
          <p:cNvPr id="22" name="Slide Number Placeholder 21"/>
          <p:cNvSpPr>
            <a:spLocks noGrp="1"/>
          </p:cNvSpPr>
          <p:nvPr>
            <p:ph type="sldNum" sz="quarter" idx="15"/>
          </p:nvPr>
        </p:nvSpPr>
        <p:spPr/>
        <p:txBody>
          <a:bodyPr rtlCol="0"/>
          <a:lstStyle/>
          <a:p>
            <a:fld id="{7F7335FA-7426-455F-AD6C-D66DFEC2DD26}"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6A4D4E8-EED8-43AA-8BC3-F3D35572BAB0}" type="datetime1">
              <a:rPr lang="en-US" smtClean="0"/>
              <a:t>12/22/2012</a:t>
            </a:fld>
            <a:endParaRPr lang="en-US"/>
          </a:p>
        </p:txBody>
      </p:sp>
      <p:sp>
        <p:nvSpPr>
          <p:cNvPr id="18" name="Slide Number Placeholder 17"/>
          <p:cNvSpPr>
            <a:spLocks noGrp="1"/>
          </p:cNvSpPr>
          <p:nvPr>
            <p:ph type="sldNum" sz="quarter" idx="11"/>
          </p:nvPr>
        </p:nvSpPr>
        <p:spPr/>
        <p:txBody>
          <a:bodyPr rtlCol="0"/>
          <a:lstStyle/>
          <a:p>
            <a:fld id="{7F7335FA-7426-455F-AD6C-D66DFEC2DD26}"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DAC5B28-5A45-41BC-B980-228E642DE982}" type="datetime1">
              <a:rPr lang="en-US" smtClean="0"/>
              <a:t>12/22/2012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7335FA-7426-455F-AD6C-D66DFEC2DD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normAutofit fontScale="92500"/>
          </a:bodyPr>
          <a:lstStyle/>
          <a:p>
            <a:pPr algn="r" rtl="1">
              <a:buFontTx/>
              <a:buNone/>
            </a:pPr>
            <a:r>
              <a:rPr lang="fa-IR" b="1" dirty="0" smtClean="0"/>
              <a:t>اختلالات خلقی</a:t>
            </a:r>
            <a:endParaRPr lang="en-US" dirty="0" smtClean="0"/>
          </a:p>
          <a:p>
            <a:pPr algn="r" rtl="1">
              <a:buFontTx/>
              <a:buNone/>
            </a:pPr>
            <a:r>
              <a:rPr lang="fa-IR" dirty="0" smtClean="0"/>
              <a:t>اختلالات </a:t>
            </a:r>
            <a:r>
              <a:rPr lang="fa-IR" dirty="0" smtClean="0"/>
              <a:t>خلقي گروه وسيعي از اختلالاتي را شامل مي شوند كه خلق مرضي (پاتولوژيك ) و آشفتگي هاي مرتبط با آن، نماي باليني غالب آنها را تشكيل مي دهد.</a:t>
            </a:r>
            <a:br>
              <a:rPr lang="fa-IR" dirty="0" smtClean="0"/>
            </a:br>
            <a:r>
              <a:rPr lang="fa-IR" dirty="0" smtClean="0"/>
              <a:t>در بيماراني كه خلق بالايي دارند (يعني درمانيا)، گشاده خويي، پرش افكار، كاهش خواب، افزايش اعتماد به نفس و افكار خود بزرگ بينانه ديده مي شود. در بيماراني كه خلق افسرده اي دارند، از دست دادن انرژي و علاقه، احساس گناه، دشوار شدن تمركز، از دست دادن اشتها و افكار مرگ يا خودكشي وجود دارد. ديگر نشانه ها و علايم اختلالات خلقي عبارت است از تغييراتي در سطح فعاليت، توانايي هاي شناختي، تكلم و كاركردهاي نباتي (از قبيل خواب، فعاليت جنسي و ساير نظمهاي زيستي). اين تغييرات تقريباً هميشه موجب مختل شدن كاركردهاي بين فردي، اجتماعي و شغلي بيمار مي شود.</a:t>
            </a:r>
            <a:br>
              <a:rPr lang="fa-IR" dirty="0" smtClean="0"/>
            </a:br>
            <a:r>
              <a:rPr lang="fa-IR" dirty="0" smtClean="0"/>
              <a:t>اختلالات عمده در اين گروه عبارتند از: اختلال افسردگي عمده (ماژور)، اختلال خلقي دوقطبي، اختلال خلقي با سيكل هاي سريع، افسردگي هاي فصلي، اختلال ويس تايميك (كج خلقي)، اختلال سيكلوتايميك (خلق دوره اي).</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rtl="1">
              <a:buFontTx/>
              <a:buNone/>
            </a:pPr>
            <a:r>
              <a:rPr lang="fa-IR" b="1" dirty="0" smtClean="0"/>
              <a:t>اختلال دوقطبي </a:t>
            </a:r>
            <a:r>
              <a:rPr lang="en-US" b="1" dirty="0" smtClean="0"/>
              <a:t>I</a:t>
            </a:r>
            <a:r>
              <a:rPr lang="fa-IR" b="1" dirty="0" smtClean="0"/>
              <a:t> و </a:t>
            </a:r>
            <a:r>
              <a:rPr lang="en-US" b="1" dirty="0" smtClean="0"/>
              <a:t>II </a:t>
            </a:r>
            <a:endParaRPr lang="en-US" dirty="0" smtClean="0"/>
          </a:p>
          <a:p>
            <a:pPr algn="r">
              <a:buFontTx/>
              <a:buNone/>
            </a:pPr>
            <a:r>
              <a:rPr lang="fa-IR" dirty="0" smtClean="0"/>
              <a:t>اختلال دوقطبي </a:t>
            </a:r>
            <a:r>
              <a:rPr lang="en-US" dirty="0" smtClean="0"/>
              <a:t>I</a:t>
            </a:r>
            <a:r>
              <a:rPr lang="fa-IR" dirty="0" smtClean="0"/>
              <a:t> عبارت است از داشتن حداقل يك يا چند حمله ماني به تنهايي يا همراه با حملات افسردگي ماژور يا بروز حملات مختلط در سير باليني بيماري. اگر نخستين حمله فردي كه مبتلا به اختلال دوقطبي </a:t>
            </a:r>
            <a:r>
              <a:rPr lang="en-US" dirty="0" smtClean="0"/>
              <a:t>I</a:t>
            </a:r>
            <a:r>
              <a:rPr lang="fa-IR" dirty="0" smtClean="0"/>
              <a:t> است از نوع افسردگي باشد، بيماري وي قابل افتراق از اختلال افسردگي ماژور نمي باشد. قبلاً به جاي اختلال دوقطبي</a:t>
            </a:r>
            <a:r>
              <a:rPr lang="en-US" dirty="0" smtClean="0"/>
              <a:t>I</a:t>
            </a:r>
            <a:r>
              <a:rPr lang="fa-IR" dirty="0" smtClean="0"/>
              <a:t> از اصطلاح دوقطبي استفاده مي شد. اختلال دوقطبي</a:t>
            </a:r>
            <a:r>
              <a:rPr lang="en-US" dirty="0" smtClean="0"/>
              <a:t>II</a:t>
            </a:r>
            <a:r>
              <a:rPr lang="fa-IR" dirty="0" smtClean="0"/>
              <a:t> عبارت است از وجود يا سابقه حداقل يك حمله افسردگي ماژور و يك حمله هيپوماني. در اختلال دو قطبي</a:t>
            </a:r>
            <a:r>
              <a:rPr lang="en-US" dirty="0" smtClean="0"/>
              <a:t>II</a:t>
            </a:r>
            <a:r>
              <a:rPr lang="fa-IR" dirty="0" smtClean="0"/>
              <a:t> در سابقه بيمار هرگز حمله ماني وجود نداشته است.</a:t>
            </a:r>
            <a:br>
              <a:rPr lang="fa-IR" dirty="0" smtClean="0"/>
            </a:br>
            <a:r>
              <a:rPr lang="fa-IR" dirty="0" smtClean="0"/>
              <a:t>حمله ماني با خلق غير طبيعي و مداوم سرخوش، گسترده يا تحريك پذيري كه حداقل يك هفته طول كشيده باشد، مشخص مي شود. (درصورتي كه بستري كردن بيمار ضرورت پيدا كند، مدت اين دوره مي تواند كمتر از يك هفته هم باشد). طي اين دوره حداقل مي بايست ۳ مورد از علايم ذيل بطور چشمگير و مداوم وجود داشته باشد.</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a:buFontTx/>
              <a:buNone/>
            </a:pPr>
            <a:r>
              <a:rPr lang="fa-IR" dirty="0" smtClean="0"/>
              <a:t/>
            </a:r>
            <a:br>
              <a:rPr lang="fa-IR" dirty="0" smtClean="0"/>
            </a:br>
            <a:r>
              <a:rPr lang="fa-IR" dirty="0" smtClean="0"/>
              <a:t>۱- اعتماد به نفس بيش از حد يا خود بزرگ بيني</a:t>
            </a:r>
            <a:br>
              <a:rPr lang="fa-IR" dirty="0" smtClean="0"/>
            </a:br>
            <a:r>
              <a:rPr lang="fa-IR" dirty="0" smtClean="0"/>
              <a:t>-۲- كاهش نياز به خواب</a:t>
            </a:r>
            <a:br>
              <a:rPr lang="fa-IR" dirty="0" smtClean="0"/>
            </a:br>
            <a:r>
              <a:rPr lang="fa-IR" dirty="0" smtClean="0"/>
              <a:t>-۳- حرافي بيش از معمول يا احساس فشار در صورت صحبت نكردن</a:t>
            </a:r>
            <a:br>
              <a:rPr lang="fa-IR" dirty="0" smtClean="0"/>
            </a:br>
            <a:r>
              <a:rPr lang="fa-IR" dirty="0" smtClean="0"/>
              <a:t>-۴- پرش افكار</a:t>
            </a:r>
            <a:br>
              <a:rPr lang="fa-IR" dirty="0" smtClean="0"/>
            </a:br>
            <a:r>
              <a:rPr lang="fa-IR" dirty="0" smtClean="0"/>
              <a:t>-۵- حواس پرتي (توجه فرد فوراً به محرك هاي بيروني بي اهميت يا بي ارتباط با او جلب شود)</a:t>
            </a:r>
            <a:br>
              <a:rPr lang="fa-IR" dirty="0" smtClean="0"/>
            </a:br>
            <a:r>
              <a:rPr lang="fa-IR" dirty="0" smtClean="0"/>
              <a:t>-۶- افزايش فعاليت هاي هدفمند (اعم از فعاليت هاي اجتماعي، شغلي، تحصيلي يا جنسي)</a:t>
            </a:r>
            <a:br>
              <a:rPr lang="fa-IR" dirty="0" smtClean="0"/>
            </a:br>
            <a:r>
              <a:rPr lang="fa-IR" dirty="0" smtClean="0"/>
              <a:t>-۷- پرداختن بيش از حد به امور لذت بخشي كه به احتمال خيلي زياد عواقب ناراحت كننده اي دارند (مانند ولخرجي هاي بي حد و حساب، بي ملاحظگي هاي جنسي يا سرمايه گذاري هاي احمقانه).                                 (1)</a:t>
            </a:r>
            <a:br>
              <a:rPr lang="fa-IR" dirty="0" smtClean="0"/>
            </a:b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normAutofit fontScale="92500"/>
          </a:bodyPr>
          <a:lstStyle/>
          <a:p>
            <a:pPr algn="r">
              <a:buFontTx/>
              <a:buNone/>
            </a:pPr>
            <a:r>
              <a:rPr lang="fa-IR" dirty="0" smtClean="0"/>
              <a:t>در اين بيماران به هم ريختگي خلق به قدري شديد است كه كاركردهاي شغلي يا فعاليت هاي معمول اجتماعي يا روابط فرد با ديگران به وضوح مختل شده است. در بسياري موارد براي ممانعت از صدمه رساندن فرد به خود يا ديگران، بستري كردن بيمار ضرورت مي يابد.</a:t>
            </a:r>
            <a:br>
              <a:rPr lang="fa-IR" dirty="0" smtClean="0"/>
            </a:br>
            <a:r>
              <a:rPr lang="fa-IR" dirty="0" smtClean="0"/>
              <a:t>در حملات هيپوماني، دوره حمله ۴ روز كامل است كه در طي اين مدت خلق بطور مداوم بالا، گسترده يا تحريك پذير است. اين دوره بايد با زماني كه خلق به طور معمول غيرافسرده است، تفاوتي آشكار داشته باشد. همچنين در حملات هيپوماني برخلاف حملات ماني، در كاركردهاي اجتماعي يا شغلي فرد اختلال واضحي ايجاد نمي گردد، به طوري كه هيچگاه بستري كردن بيمار ضرورت ندارد.</a:t>
            </a:r>
            <a:br>
              <a:rPr lang="fa-IR" dirty="0" smtClean="0"/>
            </a:br>
            <a:r>
              <a:rPr lang="fa-IR" dirty="0" smtClean="0"/>
              <a:t>اختلال دوقطبي</a:t>
            </a:r>
            <a:r>
              <a:rPr lang="en-US" dirty="0" smtClean="0"/>
              <a:t>I </a:t>
            </a:r>
            <a:r>
              <a:rPr lang="fa-IR" dirty="0" smtClean="0"/>
              <a:t>در مردان و زنان شيوع يكساني دارد. سن شروع آن از كودكي (حتي ۵ تا ۶ سالگي) تا ۵۰ سالگي است و حتي در موارد نادري در سنين بالاتر نيز ديده مي شود. سن متوسط بروز اين اختلال ۳۰ سالگي است و در گروه هاي اجتماعي- اقتصادي بالاتر، بيشتر از متوسط جامعه، شيوع دارد.</a:t>
            </a:r>
            <a:br>
              <a:rPr lang="fa-IR" dirty="0" smtClean="0"/>
            </a:br>
            <a:r>
              <a:rPr lang="fa-IR" dirty="0" smtClean="0"/>
              <a:t>اگر يكي از والدين به اختلال دوقطبي</a:t>
            </a:r>
            <a:r>
              <a:rPr lang="en-US" dirty="0" smtClean="0"/>
              <a:t>I</a:t>
            </a:r>
            <a:r>
              <a:rPr lang="fa-IR" dirty="0" smtClean="0"/>
              <a:t> مبتلا باشد، ۲۵% احتمال دارد كه هر كدام از فرزندان به يكي از اختلالات خلقي دچار گردند. اگر هر دو والد اختلال دوقطبي داشته باشند، اين احتمال به ۵۰ تا ۷۵% مي رسد.</a:t>
            </a:r>
            <a:endParaRPr lang="en-US" dirty="0" smtClean="0"/>
          </a:p>
          <a:p>
            <a:pPr algn="r">
              <a:buFontTx/>
              <a:buNone/>
            </a:pP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rtl="1">
              <a:buFontTx/>
              <a:buNone/>
            </a:pPr>
            <a:r>
              <a:rPr lang="fa-IR" b="1" dirty="0" smtClean="0"/>
              <a:t>روشهای درمان بیماری</a:t>
            </a:r>
            <a:endParaRPr lang="en-US" dirty="0" smtClean="0"/>
          </a:p>
          <a:p>
            <a:pPr algn="r" rtl="1">
              <a:buFontTx/>
              <a:buNone/>
            </a:pPr>
            <a:r>
              <a:rPr lang="fa-IR" b="1" dirty="0" smtClean="0"/>
              <a:t>دارو درماني</a:t>
            </a:r>
            <a:r>
              <a:rPr lang="fa-IR" dirty="0" smtClean="0"/>
              <a:t/>
            </a:r>
            <a:br>
              <a:rPr lang="fa-IR" dirty="0" smtClean="0"/>
            </a:br>
            <a:r>
              <a:rPr lang="fa-IR" dirty="0" smtClean="0"/>
              <a:t>ليتيوم، دي والپروئكس و اولانزاپين، داروهاي استاندارد براي درمان مرحله مانيك اختلال دوقطبي به شمار مي روند ولي كاربامازپين نيز داروي تثبيت شده و خوبي براي اين منظور است.</a:t>
            </a:r>
            <a:endParaRPr lang="en-US" dirty="0" smtClean="0"/>
          </a:p>
          <a:p>
            <a:pPr algn="r" rtl="1">
              <a:buFontTx/>
              <a:buNone/>
            </a:pPr>
            <a:r>
              <a:rPr lang="fa-IR" dirty="0" smtClean="0"/>
              <a:t> </a:t>
            </a:r>
            <a:r>
              <a:rPr lang="fa-IR" b="1" dirty="0" smtClean="0"/>
              <a:t>اختلال افسردگي ماژور (عمده) </a:t>
            </a:r>
            <a:endParaRPr lang="en-US" dirty="0" smtClean="0"/>
          </a:p>
          <a:p>
            <a:pPr algn="r">
              <a:buFontTx/>
              <a:buNone/>
            </a:pPr>
            <a:r>
              <a:rPr lang="fa-IR" dirty="0" smtClean="0"/>
              <a:t>افسردگي ماژور طيف وسيعي از اختلالات گوناگون را دربرمي گيرد كه تنها تشابه و نكته مشترك آنها خلق افسرده است.</a:t>
            </a:r>
            <a:br>
              <a:rPr lang="fa-IR" dirty="0" smtClean="0"/>
            </a:br>
            <a:r>
              <a:rPr lang="fa-IR" dirty="0" smtClean="0"/>
              <a:t>حمله افسردگي ماژور حداقل بايد دو هفته طول بكشد و دست كم چهار علامت از علايم تغييرات اشتها و وزن، تغييرات خواب و فعاليت ها، فقدان انرژي، احساس گناه، مشكل در تفكر و تصميم گيري، افكار عود كننده مرگ يا خودكشي را به همراه لااقل يكي از دو علامت خلق افسرده يا كاهش علائق و لذت، داشته باشد.</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normAutofit/>
          </a:bodyPr>
          <a:lstStyle/>
          <a:p>
            <a:pPr algn="r" rtl="1">
              <a:buFontTx/>
              <a:buNone/>
            </a:pPr>
            <a:r>
              <a:rPr lang="fa-IR" dirty="0" smtClean="0"/>
              <a:t>خلق افسرده و بي علاقگي يا بي لذتي علايم كليدي افسردگي است. بيمار ممكن است بگويد احساس اندوه، نوميدي، غمگيني يا بي ارزشي مي كند. اين بيماران اغلب كيفيتي غيرقابل وصف، اما مشخص براي حالت مرضي خود قايل اند. بيماران اغلب علايم افسردگي را نوعي درد مشقت بار روحي توصيف مي كنند. گاه از اينكه نمي توانند گريه كنند، شكايت مي كنند.                                                   </a:t>
            </a:r>
            <a:endParaRPr lang="en-US" dirty="0" smtClean="0"/>
          </a:p>
          <a:p>
            <a:pPr algn="r" rtl="1">
              <a:buFontTx/>
              <a:buNone/>
            </a:pPr>
            <a:r>
              <a:rPr lang="fa-IR" dirty="0" smtClean="0"/>
              <a:t>  </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a:r>
              <a:rPr lang="fa-IR" dirty="0" smtClean="0"/>
              <a:t>حدود ۳/۲ اين بيماران به فكر خودكشي مي افتند.10 الي ۱۵% آنان دست به خودكشي   مي زنند. درعين حال برخي بيماران از افسردگي خود خبر ندارند ولو اينكه از خانواده، دوستان و فعاليت هايي كه سابقاً مورد علاقه شان بود، كناره گرفته باشند. تقريباً همه بيماران افسرده (۹۷%) از كاهش انرژي كه موجب اختلال در انجام وظايفشان مانند شغل، تحصيل و .. مي شود، شكايت دارند. حدود ۸۰% بيماران از اشكال در خواب، بويژه سحرخيزي (بي خوابي انتهايي)، بيدارشدن هاي مكرر در طول شب كه طي آن دايم به مشكلات خود فكر مي كنند، شاكي هستند.</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a:buFontTx/>
              <a:buNone/>
            </a:pPr>
            <a:r>
              <a:rPr lang="fa-IR" dirty="0" smtClean="0"/>
              <a:t>بسياري از بيماران دچار كاهش اشتها و وزن مي شوند اما برخي افزايش اشتهاو وزن و افزايش خواب پيدا مي كنند.</a:t>
            </a:r>
            <a:br>
              <a:rPr lang="fa-IR" dirty="0" smtClean="0"/>
            </a:br>
            <a:r>
              <a:rPr lang="fa-IR" dirty="0" smtClean="0"/>
              <a:t>غيرطبيعي بودن قاعدگي و كاهش علاقه و عملكرد جنسي از ديگر علايم افسردگي است. حدود ۵۰% بيماران مي گويند كه علايمشان در طول روز تغيير مي كند. طوري كه شدت آن در صبح بيشتر و هرچه رو به غروب مي روند، كمتر مي شود. علايم شناختي افسردگي عبارت است از: احساس ذهني ضعف تمركز و مختل شدن تفكر.</a:t>
            </a:r>
            <a:br>
              <a:rPr lang="fa-IR" dirty="0" smtClean="0"/>
            </a:br>
            <a:r>
              <a:rPr lang="fa-IR" dirty="0" smtClean="0"/>
              <a:t>افسردگي در كودكان و نوجوانان ممكن است بصورت هراس از مدرسه و چسبيدن بيش از حد به والدين بروز كند.</a:t>
            </a:r>
            <a:br>
              <a:rPr lang="fa-IR" dirty="0" smtClean="0"/>
            </a:br>
            <a:r>
              <a:rPr lang="fa-IR" dirty="0" smtClean="0"/>
              <a:t>تقريباً در سراسر جهان شيوع اختلال افسردگي ماژور در زنان ۲ برابر مردان است. متوسط سن شروع اختلال افسردگي ماژور حدود ۴۰ سالگي است و در حدود ۵۰% از كل اين افراد بيماريشان در سنين ۲۰ تا ۲۵ سالگي شروع مي شود.</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838200"/>
            <a:ext cx="7772400" cy="5486400"/>
          </a:xfrm>
        </p:spPr>
        <p:txBody>
          <a:bodyPr/>
          <a:lstStyle/>
          <a:p>
            <a:pPr algn="r" rtl="1">
              <a:buFontTx/>
              <a:buNone/>
            </a:pPr>
            <a:r>
              <a:rPr lang="fa-IR" b="1" dirty="0" smtClean="0"/>
              <a:t>روشهای درمان بیماری</a:t>
            </a:r>
            <a:endParaRPr lang="en-US" dirty="0" smtClean="0"/>
          </a:p>
          <a:p>
            <a:pPr algn="r">
              <a:buFontTx/>
              <a:buNone/>
            </a:pPr>
            <a:r>
              <a:rPr lang="fa-IR" b="1" dirty="0" smtClean="0"/>
              <a:t>روان درماني</a:t>
            </a:r>
            <a:r>
              <a:rPr lang="fa-IR" dirty="0" smtClean="0"/>
              <a:t/>
            </a:r>
            <a:br>
              <a:rPr lang="fa-IR" dirty="0" smtClean="0"/>
            </a:br>
            <a:r>
              <a:rPr lang="fa-IR" dirty="0" smtClean="0"/>
              <a:t>روان درماني صرفنظر از نوع و شدت افسردگي، راه اساسي در درمان افسردگي است. از جمله روش هاي روان درماني؛ روش هاي روان پويايي، شناختي- رفتاري، بين فردي و خانواده درماني مي باشند.</a:t>
            </a:r>
            <a:endParaRPr lang="en-US" dirty="0"/>
          </a:p>
        </p:txBody>
      </p:sp>
      <p:sp>
        <p:nvSpPr>
          <p:cNvPr id="4" name="Slide Number Placeholder 3"/>
          <p:cNvSpPr>
            <a:spLocks noGrp="1"/>
          </p:cNvSpPr>
          <p:nvPr>
            <p:ph type="sldNum" sz="quarter" idx="15"/>
          </p:nvPr>
        </p:nvSpPr>
        <p:spPr/>
        <p:txBody>
          <a:bodyPr/>
          <a:lstStyle/>
          <a:p>
            <a:fld id="{7F7335FA-7426-455F-AD6C-D66DFEC2DD26}"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TotalTime>
  <Words>418</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Slide 1</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student</cp:lastModifiedBy>
  <cp:revision>1</cp:revision>
  <dcterms:created xsi:type="dcterms:W3CDTF">2012-12-22T07:27:19Z</dcterms:created>
  <dcterms:modified xsi:type="dcterms:W3CDTF">2012-12-22T07:31:31Z</dcterms:modified>
</cp:coreProperties>
</file>